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8" r:id="rId2"/>
    <p:sldId id="531" r:id="rId3"/>
    <p:sldId id="537" r:id="rId4"/>
    <p:sldId id="296" r:id="rId5"/>
    <p:sldId id="299" r:id="rId6"/>
    <p:sldId id="298" r:id="rId7"/>
    <p:sldId id="302" r:id="rId8"/>
    <p:sldId id="297" r:id="rId9"/>
    <p:sldId id="538" r:id="rId10"/>
    <p:sldId id="539" r:id="rId11"/>
    <p:sldId id="540" r:id="rId12"/>
    <p:sldId id="310" r:id="rId13"/>
    <p:sldId id="308" r:id="rId14"/>
    <p:sldId id="309" r:id="rId15"/>
    <p:sldId id="542" r:id="rId16"/>
    <p:sldId id="311" r:id="rId17"/>
    <p:sldId id="312" r:id="rId18"/>
    <p:sldId id="318" r:id="rId19"/>
    <p:sldId id="313" r:id="rId20"/>
    <p:sldId id="543" r:id="rId21"/>
    <p:sldId id="317" r:id="rId22"/>
    <p:sldId id="319" r:id="rId23"/>
    <p:sldId id="345" r:id="rId24"/>
    <p:sldId id="346" r:id="rId25"/>
    <p:sldId id="347" r:id="rId26"/>
    <p:sldId id="348" r:id="rId27"/>
    <p:sldId id="349" r:id="rId28"/>
    <p:sldId id="329" r:id="rId29"/>
    <p:sldId id="330" r:id="rId30"/>
    <p:sldId id="331" r:id="rId31"/>
    <p:sldId id="332" r:id="rId32"/>
    <p:sldId id="333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1" y="0"/>
            <a:ext cx="6066971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29354"/>
            <a:ext cx="5713288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6066971" y="0"/>
            <a:ext cx="6125029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62245"/>
            <a:ext cx="6096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8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29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0" Type="http://schemas.openxmlformats.org/officeDocument/2006/relationships/image" Target="../media/image13.png"/><Relationship Id="rId4" Type="http://schemas.openxmlformats.org/officeDocument/2006/relationships/image" Target="../media/image26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12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30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microsoft.com/office/2007/relationships/hdphoto" Target="../media/hdphoto4.wdp"/><Relationship Id="rId10" Type="http://schemas.microsoft.com/office/2007/relationships/hdphoto" Target="../media/hdphoto5.wdp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8.png"/><Relationship Id="rId3" Type="http://schemas.openxmlformats.org/officeDocument/2006/relationships/image" Target="../media/image37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13.png"/><Relationship Id="rId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38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42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13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7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7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7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5.png"/><Relationship Id="rId7" Type="http://schemas.openxmlformats.org/officeDocument/2006/relationships/image" Target="../media/image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microsoft.com/office/2007/relationships/hdphoto" Target="../media/hdphoto8.wdp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5.png"/><Relationship Id="rId7" Type="http://schemas.openxmlformats.org/officeDocument/2006/relationships/image" Target="../media/image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microsoft.com/office/2007/relationships/hdphoto" Target="../media/hdphoto8.wdp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8.wdp"/><Relationship Id="rId7" Type="http://schemas.openxmlformats.org/officeDocument/2006/relationships/image" Target="../media/image1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5.png"/><Relationship Id="rId7" Type="http://schemas.openxmlformats.org/officeDocument/2006/relationships/image" Target="../media/image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microsoft.com/office/2007/relationships/hdphoto" Target="../media/hdphoto8.wdp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5.png"/><Relationship Id="rId7" Type="http://schemas.openxmlformats.org/officeDocument/2006/relationships/image" Target="../media/image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microsoft.com/office/2007/relationships/hdphoto" Target="../media/hdphoto8.wdp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n°11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Je prépare les informations sur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Marc et le bureau reste affiché de l’écran précédent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ensuite le texte introductif en haut puis le cadre avec les questions/critères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toutes les questions de qualification 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87" y="1800221"/>
            <a:ext cx="4138107" cy="443368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019424" y="1772496"/>
            <a:ext cx="6546414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vais contacter mon responsable DataLab pour lui partager mon besoin.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Avant de le faire je vais formaliser et préciser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questions ci-dessous peuvent m’aider sur cette étape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3046042" y="2983378"/>
            <a:ext cx="5392055" cy="3182718"/>
            <a:chOff x="3046042" y="2983378"/>
            <a:chExt cx="5392055" cy="3182718"/>
          </a:xfrm>
        </p:grpSpPr>
        <p:sp>
          <p:nvSpPr>
            <p:cNvPr id="29" name="Rectangle à coins arrondis 28"/>
            <p:cNvSpPr/>
            <p:nvPr/>
          </p:nvSpPr>
          <p:spPr bwMode="auto">
            <a:xfrm>
              <a:off x="3046042" y="2983378"/>
              <a:ext cx="5392055" cy="3182718"/>
            </a:xfrm>
            <a:prstGeom prst="roundRect">
              <a:avLst>
                <a:gd name="adj" fmla="val 5947"/>
              </a:avLst>
            </a:prstGeom>
            <a:solidFill>
              <a:schemeClr val="bg1"/>
            </a:solidFill>
            <a:ln w="9525" cap="flat" cmpd="sng" algn="ctr">
              <a:solidFill>
                <a:schemeClr val="accent3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3709759"/>
              <a:ext cx="224442" cy="224442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009955"/>
              <a:ext cx="224442" cy="224442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310151"/>
              <a:ext cx="224442" cy="224442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610347"/>
              <a:ext cx="224442" cy="224442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910543"/>
              <a:ext cx="224442" cy="224442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5210739"/>
              <a:ext cx="224442" cy="224442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5510935"/>
              <a:ext cx="224442" cy="224442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5811131"/>
              <a:ext cx="224442" cy="224442"/>
            </a:xfrm>
            <a:prstGeom prst="rect">
              <a:avLst/>
            </a:prstGeom>
          </p:spPr>
        </p:pic>
        <p:grpSp>
          <p:nvGrpSpPr>
            <p:cNvPr id="39" name="Groupe 38"/>
            <p:cNvGrpSpPr/>
            <p:nvPr/>
          </p:nvGrpSpPr>
          <p:grpSpPr>
            <a:xfrm>
              <a:off x="3190859" y="3390979"/>
              <a:ext cx="5028874" cy="307777"/>
              <a:chOff x="1800349" y="1971324"/>
              <a:chExt cx="5028874" cy="307777"/>
            </a:xfrm>
          </p:grpSpPr>
          <p:pic>
            <p:nvPicPr>
              <p:cNvPr id="40" name="Image 3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349" y="1989908"/>
                <a:ext cx="224442" cy="224442"/>
              </a:xfrm>
              <a:prstGeom prst="rect">
                <a:avLst/>
              </a:prstGeom>
            </p:spPr>
          </p:pic>
          <p:sp>
            <p:nvSpPr>
              <p:cNvPr id="41" name="ZoneTexte 40"/>
              <p:cNvSpPr txBox="1"/>
              <p:nvPr/>
            </p:nvSpPr>
            <p:spPr>
              <a:xfrm>
                <a:off x="2024790" y="1971324"/>
                <a:ext cx="48044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latin typeface="Calibri" panose="020F0502020204030204" pitchFamily="34" charset="0"/>
                  </a:rPr>
                  <a:t>Ai-je besoin de manipuler un volume important de données ?</a:t>
                </a:r>
              </a:p>
            </p:txBody>
          </p:sp>
        </p:grpSp>
        <p:sp>
          <p:nvSpPr>
            <p:cNvPr id="42" name="ZoneTexte 41"/>
            <p:cNvSpPr txBox="1"/>
            <p:nvPr/>
          </p:nvSpPr>
          <p:spPr>
            <a:xfrm>
              <a:off x="3415300" y="3688343"/>
              <a:ext cx="3734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de données hétérogènes ?</a:t>
              </a: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3408041" y="3994541"/>
              <a:ext cx="3734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Dois-je croiser plusieurs sources de données ?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3415300" y="4291567"/>
              <a:ext cx="49136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de données non disponibles dans le DataLake ?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415300" y="4596115"/>
              <a:ext cx="49136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un doute sur la faisabilité des traitements de données ?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3415300" y="4891959"/>
              <a:ext cx="47047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Est-ce que je souhaite tester de nouveaux algorithmes ?</a:t>
              </a:r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3408040" y="5194578"/>
              <a:ext cx="4811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d’une capacité de traitement importante ?</a:t>
              </a:r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3415300" y="5489957"/>
              <a:ext cx="4804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d’écrire des données dans un espace dédié ?</a:t>
              </a:r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3415300" y="5792576"/>
              <a:ext cx="37349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latin typeface="Calibri" panose="020F0502020204030204" pitchFamily="34" charset="0"/>
                </a:rPr>
                <a:t>…</a:t>
              </a:r>
            </a:p>
          </p:txBody>
        </p:sp>
        <p:grpSp>
          <p:nvGrpSpPr>
            <p:cNvPr id="56" name="Groupe 55"/>
            <p:cNvGrpSpPr/>
            <p:nvPr/>
          </p:nvGrpSpPr>
          <p:grpSpPr>
            <a:xfrm>
              <a:off x="3190859" y="3093206"/>
              <a:ext cx="5028874" cy="307777"/>
              <a:chOff x="1800349" y="1971324"/>
              <a:chExt cx="5028874" cy="307777"/>
            </a:xfrm>
          </p:grpSpPr>
          <p:pic>
            <p:nvPicPr>
              <p:cNvPr id="57" name="Image 5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349" y="1989908"/>
                <a:ext cx="224442" cy="224442"/>
              </a:xfrm>
              <a:prstGeom prst="rect">
                <a:avLst/>
              </a:prstGeom>
            </p:spPr>
          </p:pic>
          <p:sp>
            <p:nvSpPr>
              <p:cNvPr id="58" name="ZoneTexte 57"/>
              <p:cNvSpPr txBox="1"/>
              <p:nvPr/>
            </p:nvSpPr>
            <p:spPr>
              <a:xfrm>
                <a:off x="2024790" y="1971324"/>
                <a:ext cx="48044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latin typeface="Calibri" panose="020F0502020204030204" pitchFamily="34" charset="0"/>
                  </a:rPr>
                  <a:t>Description du besoin et des problématiques associées</a:t>
                </a:r>
              </a:p>
            </p:txBody>
          </p:sp>
        </p:grpSp>
      </p:grpSp>
      <p:grpSp>
        <p:nvGrpSpPr>
          <p:cNvPr id="59" name="Groupe 58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60" name="Groupe 5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6" name="Pentagone 65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71" name="Groupe 70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9" name="Ellipse 8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8" name="Ellipse 87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63" name="Image 62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64" name="Image 63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72" name="Imag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1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Réception du besoin par le responsable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3" y="5361209"/>
            <a:ext cx="838632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prend connaissance de mon besoin 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me propose d’échanger pour bien comprendre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 Il me pose quelques questions complémentaires pour approfondir un peu les éléments que je lui ai partagé.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79"/>
          <a:stretch/>
        </p:blipFill>
        <p:spPr>
          <a:xfrm>
            <a:off x="2593075" y="1737363"/>
            <a:ext cx="3359319" cy="3328968"/>
          </a:xfrm>
          <a:prstGeom prst="rect">
            <a:avLst/>
          </a:prstGeom>
        </p:spPr>
      </p:pic>
      <p:grpSp>
        <p:nvGrpSpPr>
          <p:cNvPr id="27" name="Groupe 2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8" name="Groupe 2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5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Intervention du CDMO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3" y="5479120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partage mon besoin avec le CDMO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que celui-ci puisse étudier et valider la conformité de mon besoin.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717467" y="1560389"/>
            <a:ext cx="3310415" cy="3627434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4" name="Pentagone 33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9" name="Groupe 38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1" name="Ellipse 40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2" name="Image 4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0" name="Ellipse 39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Que valide le CDMO ?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608948" y="746068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3" y="5479120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CDMO va contrôler que mon besoin est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conforme avec les règles de sécurité, la réglementation, la politique d’usage des données dans le groupe…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0534" r="45499"/>
          <a:stretch/>
        </p:blipFill>
        <p:spPr>
          <a:xfrm flipH="1">
            <a:off x="3506352" y="1716713"/>
            <a:ext cx="1455497" cy="362743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236">
            <a:off x="4507690" y="2216547"/>
            <a:ext cx="479160" cy="47916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2731">
            <a:off x="3357297" y="2945619"/>
            <a:ext cx="360000" cy="36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09">
            <a:off x="4811563" y="3295082"/>
            <a:ext cx="360000" cy="360000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n°18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Validation de la conformité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1" y="5162768"/>
            <a:ext cx="8386325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fois l’analyse menée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, le CMDO prévient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de la conformité de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indique les traitements des données qui peuvent être nécessaire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garantir cette conformité (désensibilisation, cryptage…)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67" y="1560389"/>
            <a:ext cx="3310415" cy="3627434"/>
          </a:xfrm>
          <a:prstGeom prst="rect">
            <a:avLst/>
          </a:prstGeom>
        </p:spPr>
      </p:pic>
      <p:cxnSp>
        <p:nvCxnSpPr>
          <p:cNvPr id="28" name="Connecteur droit 27"/>
          <p:cNvCxnSpPr/>
          <p:nvPr/>
        </p:nvCxnSpPr>
        <p:spPr>
          <a:xfrm>
            <a:off x="2896545" y="2813120"/>
            <a:ext cx="560125" cy="28206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18" y="1879152"/>
            <a:ext cx="1524132" cy="1359526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n°19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Qualification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qualifie plus fortement mon besoin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préciser les besoins en termes de données (périmètre, préparation, validation)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mais aussi en termes d’outillage et permettre la mise en place de mon DataLab.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>
            <a:off x="3544243" y="2880374"/>
            <a:ext cx="1513939" cy="3627434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n°20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tout d’abord le texte en haut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l’image avec les deux personnages  et la légende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droite de l’écran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20049" y="3327892"/>
            <a:ext cx="1174736" cy="2789998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3"/>
          <a:srcRect l="54267"/>
          <a:stretch/>
        </p:blipFill>
        <p:spPr>
          <a:xfrm>
            <a:off x="3544243" y="2880374"/>
            <a:ext cx="1513939" cy="362743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2289662" y="5309435"/>
            <a:ext cx="509505" cy="24439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2799167" y="5309435"/>
            <a:ext cx="784614" cy="24439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309907" y="299893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36" name="Groupe 35"/>
          <p:cNvGrpSpPr/>
          <p:nvPr/>
        </p:nvGrpSpPr>
        <p:grpSpPr>
          <a:xfrm flipH="1" flipV="1">
            <a:off x="1783080" y="3193280"/>
            <a:ext cx="507826" cy="311920"/>
            <a:chOff x="6099805" y="6163140"/>
            <a:chExt cx="507826" cy="311920"/>
          </a:xfrm>
        </p:grpSpPr>
        <p:cxnSp>
          <p:nvCxnSpPr>
            <p:cNvPr id="37" name="Connecteur droit 36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5251778" y="3503349"/>
            <a:ext cx="3069336" cy="156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données déjà disponibles dans le DataLake et pouvant servir pour couvrir mon besoin.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5" name="Groupe 3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5" name="Groupe 5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7" name="Ellipse 56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6" name="Ellipse 5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11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n°21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Garder le texte en haut afficher de l’écran précédent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l’image avec les trois personnages  et la légende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gauche de l’écran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 flipH="1">
            <a:off x="3544243" y="2880374"/>
            <a:ext cx="1513939" cy="362743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5057840" y="5307978"/>
            <a:ext cx="509505" cy="24439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5567345" y="5307978"/>
            <a:ext cx="784614" cy="2443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41753" y="3618879"/>
            <a:ext cx="3405299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réutilisations possibles de traitements déjà conçus ou le rapprochement avec un besoin déjà existant.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182" y="4271769"/>
            <a:ext cx="1120355" cy="237876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5"/>
          <a:srcRect l="82695" r="2288"/>
          <a:stretch/>
        </p:blipFill>
        <p:spPr>
          <a:xfrm>
            <a:off x="5879405" y="2998932"/>
            <a:ext cx="714765" cy="2490459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5"/>
          <a:srcRect l="79229" t="56069" r="16150"/>
          <a:stretch/>
        </p:blipFill>
        <p:spPr>
          <a:xfrm>
            <a:off x="5674688" y="4395318"/>
            <a:ext cx="219929" cy="109407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963730" y="2742109"/>
            <a:ext cx="1575587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6436903" y="2936457"/>
            <a:ext cx="507826" cy="311920"/>
            <a:chOff x="6099805" y="6163140"/>
            <a:chExt cx="507826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4670176" y="6207703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6159471" y="6017642"/>
            <a:ext cx="564156" cy="421160"/>
            <a:chOff x="6099805" y="6053901"/>
            <a:chExt cx="564156" cy="421160"/>
          </a:xfrm>
        </p:grpSpPr>
        <p:cxnSp>
          <p:nvCxnSpPr>
            <p:cNvPr id="57" name="Connecteur droit 56"/>
            <p:cNvCxnSpPr/>
            <p:nvPr/>
          </p:nvCxnSpPr>
          <p:spPr>
            <a:xfrm flipV="1">
              <a:off x="6371422" y="6053901"/>
              <a:ext cx="292539" cy="42116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2" name="Groupe 41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1" name="Pentagone 6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6" name="Groupe 6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8" name="Ellipse 67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7" name="Ellipse 66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70" name="Imag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69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n°22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Choix des outils à mettre à disposition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7256" y="5214729"/>
            <a:ext cx="7623933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parcourons le catalogue des outils communautaires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identifier ceux qui sont pertinents pour mon besoin. Le responsable me propose de mobiliser un Data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Engineer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pour approfondir la capacité à utiliser un de mes outils habituels avec mon espace DataLab (exemple : tableur)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15" y="2771578"/>
            <a:ext cx="3592214" cy="21962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512" y="1814124"/>
            <a:ext cx="827868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Afin de finaliser la qualification de mon besoin,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identifions ensemble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outils nécessaires à mon expérimentation.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8" name="Groupe 2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n°23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Validation de ma demande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348" y="5357352"/>
            <a:ext cx="8386325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 l’issue de la phase de qualification, mon responsable DataLab revient vers moi.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Tout s’est bien passé 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me confirme la validation de ma demande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la préparation d’un espace DataLab pour me permettre d’expérimenter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888"/>
          <a:stretch/>
        </p:blipFill>
        <p:spPr>
          <a:xfrm>
            <a:off x="2568705" y="1721204"/>
            <a:ext cx="3281646" cy="3309285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4" name="Pentagone 33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9" name="Groupe 38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0" name="Ellipse 39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Organisation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Création de l’espace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1906" y="2476500"/>
            <a:ext cx="5181600" cy="43815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71665" y="4986523"/>
            <a:ext cx="1575587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43" name="Groupe 42"/>
          <p:cNvGrpSpPr/>
          <p:nvPr/>
        </p:nvGrpSpPr>
        <p:grpSpPr>
          <a:xfrm flipV="1">
            <a:off x="3181904" y="5158558"/>
            <a:ext cx="507826" cy="311920"/>
            <a:chOff x="6099805" y="6163140"/>
            <a:chExt cx="507826" cy="311920"/>
          </a:xfrm>
        </p:grpSpPr>
        <p:cxnSp>
          <p:nvCxnSpPr>
            <p:cNvPr id="44" name="Connecteur droit 4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7079267" y="3135793"/>
            <a:ext cx="1486571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6848873" y="3323902"/>
            <a:ext cx="308049" cy="311920"/>
            <a:chOff x="6299582" y="6163140"/>
            <a:chExt cx="308049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6299582" y="6473827"/>
              <a:ext cx="776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354264" y="2365622"/>
            <a:ext cx="462003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transmet ensuite toutes les informations sur mon besoin aux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et Data Engineer 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39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Installation et paramétrage des outils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en premier lieu le ruban violet complet avec l’icône de caddie et le texte associé, ainsi que le personnage Data Engineer,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le texte d’information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flèche gris et l’icône rouage puis l’image « Marc’s LAB »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2"/>
          <a:srcRect l="19857" r="65357"/>
          <a:stretch/>
        </p:blipFill>
        <p:spPr>
          <a:xfrm>
            <a:off x="1189942" y="3556602"/>
            <a:ext cx="873456" cy="30909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08" y="3924565"/>
            <a:ext cx="2379056" cy="2660523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-413514" y="1986422"/>
            <a:ext cx="4053970" cy="1692607"/>
            <a:chOff x="-876580" y="2074551"/>
            <a:chExt cx="4053970" cy="1692607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-876580" y="2074673"/>
              <a:ext cx="3950643" cy="614841"/>
            </a:xfrm>
            <a:prstGeom prst="roundRect">
              <a:avLst>
                <a:gd name="adj" fmla="val 3554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à coins arrondis 54"/>
            <p:cNvSpPr/>
            <p:nvPr/>
          </p:nvSpPr>
          <p:spPr>
            <a:xfrm rot="16200000">
              <a:off x="2310364" y="2430910"/>
              <a:ext cx="1120060" cy="40734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à coins arrondis 56"/>
            <p:cNvSpPr/>
            <p:nvPr/>
          </p:nvSpPr>
          <p:spPr>
            <a:xfrm rot="19133076">
              <a:off x="1817766" y="3106380"/>
              <a:ext cx="1359624" cy="42869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5" y="2159575"/>
              <a:ext cx="468418" cy="468418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735757" y="2217582"/>
              <a:ext cx="22298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chemeClr val="bg1"/>
                  </a:solidFill>
                </a:rPr>
                <a:t>Mes demandes d’outils</a:t>
              </a:r>
            </a:p>
          </p:txBody>
        </p:sp>
        <p:sp>
          <p:nvSpPr>
            <p:cNvPr id="8" name="Pentagone 7"/>
            <p:cNvSpPr/>
            <p:nvPr/>
          </p:nvSpPr>
          <p:spPr>
            <a:xfrm rot="8298822">
              <a:off x="1556816" y="3345556"/>
              <a:ext cx="1340107" cy="421602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6" name="Pentagone 65"/>
          <p:cNvSpPr/>
          <p:nvPr/>
        </p:nvSpPr>
        <p:spPr>
          <a:xfrm>
            <a:off x="2574317" y="5051907"/>
            <a:ext cx="1637718" cy="405843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40" y="4808798"/>
            <a:ext cx="892059" cy="892059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899910" y="2312387"/>
            <a:ext cx="4090769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Data Engineer met à disposition sur mon espace DataLab les outils communautaires demandés.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3" name="Groupe 5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4" name="Ellipse 5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9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9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Espace DataLab disponible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1824109" y="2300510"/>
            <a:ext cx="4790703" cy="3026768"/>
            <a:chOff x="1934734" y="2607598"/>
            <a:chExt cx="4790703" cy="302676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70" name="Image 6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sp>
        <p:nvSpPr>
          <p:cNvPr id="71" name="Rectangle 70"/>
          <p:cNvSpPr/>
          <p:nvPr/>
        </p:nvSpPr>
        <p:spPr>
          <a:xfrm>
            <a:off x="569714" y="5411546"/>
            <a:ext cx="7419739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À l’issue des travaux, mon responsable DataLab m’informe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mon espace DataLab est disponible et me fournit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informations nécessaires pour accéder et utiliser celui-ci.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2697" y="1982460"/>
            <a:ext cx="718764" cy="718764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3625299" y="2809513"/>
            <a:ext cx="143289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 flipH="1" flipV="1">
            <a:off x="4552693" y="2809513"/>
            <a:ext cx="1206372" cy="4203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3" name="Imag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8" y="2739526"/>
            <a:ext cx="8073852" cy="2892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n°40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Un traitement OK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378142" y="1837755"/>
            <a:ext cx="8161713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Après plusieurs phases de contrôle et d’utilisation des indicateurs produits, je constate que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traitement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s’avère couvre fortement mon besoin.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8572" y="4456308"/>
            <a:ext cx="1027901" cy="104741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6268" y="5593618"/>
            <a:ext cx="1099464" cy="105392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29" y="4772010"/>
            <a:ext cx="1009941" cy="100994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18" y="6292462"/>
            <a:ext cx="432614" cy="43261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845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6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n°41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Les résultats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378142" y="1966091"/>
            <a:ext cx="8161713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résultats obtenus à l’issue de cette expérimentation sont très concluants.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donc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industrialiser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celle-ci et disposer au quotidien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ces résultats pour servir nos activités.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155" y="3252874"/>
            <a:ext cx="8073852" cy="289220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845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50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n°42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Bilan et 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71041" y="5096119"/>
            <a:ext cx="8161713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planifie une rencontre avec mon responsable DataLab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faire le bilan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mon expérimentation et travailler sur la suite de celle-ci.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lui indique que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disposer en production au quotidien des traitements et tableaux de bord mis en œuvre dans le cadre expérimental.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n°43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La demande d’industrialisation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71041" y="4999867"/>
            <a:ext cx="8161713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m’indique que nous allons faire une demande pour industrialiser les livrables de mon expérimentation.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Ces travaux d’industrialisation vont permettre de rendre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robustes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sécurisés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les traitements conçus et de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permettre l’automatisation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leur exécution sur des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 rafraichies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2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n°44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Passage par la Data Factory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-137045" y="4999867"/>
            <a:ext cx="8977884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m’indique que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c’est la Data Factory qui va prendre en charge ces travaux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d’industrialisation et mettre en conformité mon travail avec les exigences de production.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 chantier vise à intégrer complétement mon travail à la chaîne opérationnelle du SI.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me précise que cela peut donc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nécessiter un délai plus long que l’expérimentation.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54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n°47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Quizz – Question 1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lvl="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L’ordre correct à trouver est : </a:t>
            </a:r>
          </a:p>
          <a:p>
            <a:pPr marL="742950" lvl="1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Idée</a:t>
            </a:r>
          </a:p>
          <a:p>
            <a:pPr marL="742950" lvl="1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Formalisation du besoin</a:t>
            </a:r>
          </a:p>
          <a:p>
            <a:pPr marL="742950" lvl="1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Expression du besoin</a:t>
            </a:r>
          </a:p>
          <a:p>
            <a:pPr marL="742950" lvl="1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Validation conformité</a:t>
            </a:r>
          </a:p>
          <a:p>
            <a:pPr marL="742950" lvl="1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Qualification du besoin</a:t>
            </a:r>
          </a:p>
          <a:p>
            <a:pPr marL="742950" lvl="1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Choix des outils</a:t>
            </a:r>
          </a:p>
          <a:p>
            <a:pPr marL="285750" indent="-285750">
              <a:buFontTx/>
              <a:buChar char="-"/>
            </a:pPr>
            <a:endParaRPr lang="fr-FR" sz="1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Les blocs de texte peuvent être déplacés en </a:t>
            </a:r>
            <a:r>
              <a:rPr lang="fr-FR" sz="1400" dirty="0" err="1">
                <a:solidFill>
                  <a:srgbClr val="FFFFFF"/>
                </a:solidFill>
                <a:latin typeface="Calibri" panose="020F0502020204030204" pitchFamily="34" charset="0"/>
              </a:rPr>
              <a:t>Drag’n’drop</a:t>
            </a: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 pour être remis dans le bonne ordre</a:t>
            </a:r>
          </a:p>
          <a:p>
            <a:pPr marL="285750" lvl="0" indent="-285750">
              <a:buFontTx/>
              <a:buChar char="-"/>
            </a:pPr>
            <a:endParaRPr lang="fr-FR" sz="1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78" y="2630453"/>
            <a:ext cx="1736187" cy="3007077"/>
          </a:xfrm>
          <a:prstGeom prst="rect">
            <a:avLst/>
          </a:prstGeom>
        </p:spPr>
      </p:pic>
      <p:sp>
        <p:nvSpPr>
          <p:cNvPr id="54" name="Sous-titre 2"/>
          <p:cNvSpPr txBox="1">
            <a:spLocks/>
          </p:cNvSpPr>
          <p:nvPr/>
        </p:nvSpPr>
        <p:spPr>
          <a:xfrm>
            <a:off x="848624" y="1956857"/>
            <a:ext cx="6859661" cy="42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2">
                    <a:lumMod val="25000"/>
                  </a:schemeClr>
                </a:solidFill>
              </a:rPr>
              <a:t>Ordonnez les éléments de préparation à l’expérimentation DataLab :</a:t>
            </a:r>
          </a:p>
        </p:txBody>
      </p:sp>
      <p:sp>
        <p:nvSpPr>
          <p:cNvPr id="56" name="Arc 55"/>
          <p:cNvSpPr/>
          <p:nvPr/>
        </p:nvSpPr>
        <p:spPr bwMode="auto">
          <a:xfrm rot="4034512">
            <a:off x="593277" y="1536691"/>
            <a:ext cx="1417209" cy="1871479"/>
          </a:xfrm>
          <a:prstGeom prst="arc">
            <a:avLst>
              <a:gd name="adj1" fmla="val 17251552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52" name="Groupe 51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1" name="Pentagone 6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6" name="Groupe 6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8" name="Ellipse 67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7" name="Ellipse 66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2" name="Pentagone 1"/>
          <p:cNvSpPr/>
          <p:nvPr/>
        </p:nvSpPr>
        <p:spPr>
          <a:xfrm>
            <a:off x="357139" y="6363675"/>
            <a:ext cx="1693446" cy="409433"/>
          </a:xfrm>
          <a:prstGeom prst="homePlat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Question 1</a:t>
            </a:r>
          </a:p>
        </p:txBody>
      </p:sp>
      <p:sp>
        <p:nvSpPr>
          <p:cNvPr id="3" name="Chevron 2"/>
          <p:cNvSpPr/>
          <p:nvPr/>
        </p:nvSpPr>
        <p:spPr>
          <a:xfrm>
            <a:off x="1974954" y="6363674"/>
            <a:ext cx="1681392" cy="409434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3580714" y="6363674"/>
            <a:ext cx="1681392" cy="409434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5186475" y="6363674"/>
            <a:ext cx="1681392" cy="409434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/>
          <p:cNvSpPr/>
          <p:nvPr/>
        </p:nvSpPr>
        <p:spPr>
          <a:xfrm>
            <a:off x="6792235" y="6363674"/>
            <a:ext cx="1681392" cy="409434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19395" y="2620426"/>
            <a:ext cx="3603343" cy="411232"/>
          </a:xfrm>
          <a:prstGeom prst="rect">
            <a:avLst/>
          </a:prstGeom>
          <a:solidFill>
            <a:srgbClr val="71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Formalisation du besoin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19395" y="3203975"/>
            <a:ext cx="3603343" cy="411232"/>
          </a:xfrm>
          <a:prstGeom prst="rect">
            <a:avLst/>
          </a:prstGeom>
          <a:solidFill>
            <a:srgbClr val="71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Choix des outils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319395" y="3787524"/>
            <a:ext cx="3603343" cy="411232"/>
          </a:xfrm>
          <a:prstGeom prst="rect">
            <a:avLst/>
          </a:prstGeom>
          <a:solidFill>
            <a:srgbClr val="71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Qualification du besoin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319395" y="4371073"/>
            <a:ext cx="3603343" cy="411232"/>
          </a:xfrm>
          <a:prstGeom prst="rect">
            <a:avLst/>
          </a:prstGeom>
          <a:solidFill>
            <a:srgbClr val="71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Validation conformité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19395" y="4954623"/>
            <a:ext cx="3603343" cy="411232"/>
          </a:xfrm>
          <a:prstGeom prst="rect">
            <a:avLst/>
          </a:prstGeom>
          <a:solidFill>
            <a:srgbClr val="71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Idée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319395" y="5522179"/>
            <a:ext cx="3603343" cy="411232"/>
          </a:xfrm>
          <a:prstGeom prst="rect">
            <a:avLst/>
          </a:prstGeom>
          <a:solidFill>
            <a:srgbClr val="71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Expression du besoin</a:t>
            </a:r>
          </a:p>
        </p:txBody>
      </p:sp>
    </p:spTree>
    <p:extLst>
      <p:ext uri="{BB962C8B-B14F-4D97-AF65-F5344CB8AC3E}">
        <p14:creationId xmlns:p14="http://schemas.microsoft.com/office/powerpoint/2010/main" val="1476645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n°48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Quizz – Question 2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lvl="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Aucune case n’est cochée au démarrage</a:t>
            </a:r>
          </a:p>
          <a:p>
            <a:pPr marL="285750" lvl="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Celles cochées ci-contre correspondent aux bonnes réponses. </a:t>
            </a:r>
          </a:p>
          <a:p>
            <a:pPr marL="285750" lvl="0" indent="-285750">
              <a:buFontTx/>
              <a:buChar char="-"/>
            </a:pPr>
            <a:endParaRPr lang="fr-FR" sz="1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78" y="2807877"/>
            <a:ext cx="1736187" cy="3007077"/>
          </a:xfrm>
          <a:prstGeom prst="rect">
            <a:avLst/>
          </a:prstGeom>
        </p:spPr>
      </p:pic>
      <p:sp>
        <p:nvSpPr>
          <p:cNvPr id="54" name="Sous-titre 2"/>
          <p:cNvSpPr txBox="1">
            <a:spLocks/>
          </p:cNvSpPr>
          <p:nvPr/>
        </p:nvSpPr>
        <p:spPr>
          <a:xfrm>
            <a:off x="1270248" y="1956857"/>
            <a:ext cx="4883998" cy="42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2">
                    <a:lumMod val="25000"/>
                  </a:schemeClr>
                </a:solidFill>
              </a:rPr>
              <a:t>J’ai un besoin, je viens de formaliser. Qui je contacte pour exprimer celui-ci ?</a:t>
            </a:r>
          </a:p>
        </p:txBody>
      </p:sp>
      <p:sp>
        <p:nvSpPr>
          <p:cNvPr id="56" name="Arc 55"/>
          <p:cNvSpPr/>
          <p:nvPr/>
        </p:nvSpPr>
        <p:spPr bwMode="auto">
          <a:xfrm rot="4034512">
            <a:off x="593277" y="1673171"/>
            <a:ext cx="1417209" cy="1871479"/>
          </a:xfrm>
          <a:prstGeom prst="arc">
            <a:avLst>
              <a:gd name="adj1" fmla="val 17251552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52" name="Groupe 51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1" name="Pentagone 6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6" name="Groupe 6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8" name="Ellipse 67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7" name="Ellipse 66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2" name="Pentagone 1"/>
          <p:cNvSpPr/>
          <p:nvPr/>
        </p:nvSpPr>
        <p:spPr>
          <a:xfrm>
            <a:off x="357139" y="6363675"/>
            <a:ext cx="1693446" cy="40943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Chevron 2"/>
          <p:cNvSpPr/>
          <p:nvPr/>
        </p:nvSpPr>
        <p:spPr>
          <a:xfrm>
            <a:off x="1974954" y="6363674"/>
            <a:ext cx="1681392" cy="409434"/>
          </a:xfrm>
          <a:prstGeom prst="chevron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Question 2</a:t>
            </a:r>
          </a:p>
        </p:txBody>
      </p:sp>
      <p:sp>
        <p:nvSpPr>
          <p:cNvPr id="30" name="Chevron 29"/>
          <p:cNvSpPr/>
          <p:nvPr/>
        </p:nvSpPr>
        <p:spPr>
          <a:xfrm>
            <a:off x="3580714" y="6363674"/>
            <a:ext cx="1681392" cy="409434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5186475" y="6363674"/>
            <a:ext cx="1681392" cy="409434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/>
          <p:cNvSpPr/>
          <p:nvPr/>
        </p:nvSpPr>
        <p:spPr>
          <a:xfrm>
            <a:off x="6792235" y="6363674"/>
            <a:ext cx="1681392" cy="409434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78126" y="2798195"/>
            <a:ext cx="3108411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b="1" dirty="0">
                <a:solidFill>
                  <a:schemeClr val="accent6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responsable datalab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data engineer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data scientist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data analyst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CDO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Data Steward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240946" y="2947030"/>
            <a:ext cx="209602" cy="209917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3240319" y="3456617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3240319" y="3966204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3240319" y="4504369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/>
          <p:cNvSpPr/>
          <p:nvPr/>
        </p:nvSpPr>
        <p:spPr>
          <a:xfrm>
            <a:off x="3239692" y="5013956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3239692" y="5523543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04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la photo de famille !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44204" y="1722585"/>
            <a:ext cx="839072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me présente les profils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d’experts qui l’accompagnent dans sa tâche :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31741" y="6030346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1907013" y="2685374"/>
            <a:ext cx="5110766" cy="3095332"/>
            <a:chOff x="1290034" y="2954428"/>
            <a:chExt cx="5110766" cy="3095332"/>
          </a:xfrm>
        </p:grpSpPr>
        <p:grpSp>
          <p:nvGrpSpPr>
            <p:cNvPr id="4" name="Groupe 3"/>
            <p:cNvGrpSpPr/>
            <p:nvPr/>
          </p:nvGrpSpPr>
          <p:grpSpPr>
            <a:xfrm>
              <a:off x="1639152" y="2954428"/>
              <a:ext cx="4761648" cy="3095332"/>
              <a:chOff x="1639152" y="2954428"/>
              <a:chExt cx="4761648" cy="3095332"/>
            </a:xfrm>
          </p:grpSpPr>
          <p:pic>
            <p:nvPicPr>
              <p:cNvPr id="37" name="Image 36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 r="-26120"/>
              <a:stretch/>
            </p:blipFill>
            <p:spPr>
              <a:xfrm>
                <a:off x="1639152" y="2954428"/>
                <a:ext cx="4761648" cy="2922223"/>
              </a:xfrm>
              <a:prstGeom prst="rect">
                <a:avLst/>
              </a:prstGeom>
            </p:spPr>
          </p:pic>
          <p:pic>
            <p:nvPicPr>
              <p:cNvPr id="38" name="Image 37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260"/>
              <a:stretch/>
            </p:blipFill>
            <p:spPr>
              <a:xfrm>
                <a:off x="5413244" y="2959065"/>
                <a:ext cx="781934" cy="3090695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290034" y="3561999"/>
              <a:ext cx="456623" cy="3886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4" name="Connecteur droit 13"/>
          <p:cNvCxnSpPr/>
          <p:nvPr/>
        </p:nvCxnSpPr>
        <p:spPr>
          <a:xfrm flipV="1">
            <a:off x="3127508" y="5621246"/>
            <a:ext cx="310020" cy="60753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855890" y="6227551"/>
            <a:ext cx="27743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6"/>
          <a:srcRect l="20444"/>
          <a:stretch/>
        </p:blipFill>
        <p:spPr>
          <a:xfrm flipH="1">
            <a:off x="1108429" y="3009020"/>
            <a:ext cx="1039946" cy="268706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678208" y="5950097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6328635" y="5841356"/>
            <a:ext cx="435250" cy="320665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3401855" y="5953106"/>
            <a:ext cx="1575587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Responsable DataLab</a:t>
            </a:r>
          </a:p>
        </p:txBody>
      </p:sp>
      <p:grpSp>
        <p:nvGrpSpPr>
          <p:cNvPr id="59" name="Groupe 58"/>
          <p:cNvGrpSpPr/>
          <p:nvPr/>
        </p:nvGrpSpPr>
        <p:grpSpPr>
          <a:xfrm>
            <a:off x="4965348" y="5616296"/>
            <a:ext cx="536698" cy="519471"/>
            <a:chOff x="6099805" y="5955590"/>
            <a:chExt cx="536698" cy="519471"/>
          </a:xfrm>
        </p:grpSpPr>
        <p:cxnSp>
          <p:nvCxnSpPr>
            <p:cNvPr id="60" name="Connecteur droit 59"/>
            <p:cNvCxnSpPr/>
            <p:nvPr/>
          </p:nvCxnSpPr>
          <p:spPr>
            <a:xfrm flipV="1">
              <a:off x="6371423" y="5955590"/>
              <a:ext cx="265080" cy="51947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258577" y="4893754"/>
            <a:ext cx="93518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1202191" y="4946962"/>
            <a:ext cx="386861" cy="141494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e 66"/>
          <p:cNvGrpSpPr/>
          <p:nvPr/>
        </p:nvGrpSpPr>
        <p:grpSpPr>
          <a:xfrm rot="10800000" flipH="1">
            <a:off x="1713125" y="2709692"/>
            <a:ext cx="790470" cy="409815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/>
          <p:cNvSpPr/>
          <p:nvPr/>
        </p:nvSpPr>
        <p:spPr>
          <a:xfrm>
            <a:off x="201132" y="249934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666540" y="1979921"/>
            <a:ext cx="1575587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Analyst</a:t>
            </a:r>
          </a:p>
        </p:txBody>
      </p:sp>
      <p:grpSp>
        <p:nvGrpSpPr>
          <p:cNvPr id="90" name="Groupe 89"/>
          <p:cNvGrpSpPr/>
          <p:nvPr/>
        </p:nvGrpSpPr>
        <p:grpSpPr>
          <a:xfrm flipH="1" flipV="1">
            <a:off x="7276540" y="2334099"/>
            <a:ext cx="401621" cy="438832"/>
            <a:chOff x="6099805" y="6036228"/>
            <a:chExt cx="401621" cy="438832"/>
          </a:xfrm>
        </p:grpSpPr>
        <p:cxnSp>
          <p:nvCxnSpPr>
            <p:cNvPr id="91" name="Connecteur droit 90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e 8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88" name="Groupe 8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98" name="Pentagone 97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3" name="Groupe 10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105" name="Ellipse 10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6" name="Image 10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104" name="Ellipse 10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93" name="Image 9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94" name="Image 9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95" name="Image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97" name="Image 96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316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n°49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Quizz – Question 3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0063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lvl="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Aucune case n’est cochée au démarrage</a:t>
            </a:r>
          </a:p>
          <a:p>
            <a:pPr marL="285750" lvl="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Celles cochées ci-contre correspondent aux bonnes réponses. </a:t>
            </a:r>
          </a:p>
          <a:p>
            <a:pPr marL="285750" lvl="0" indent="-285750">
              <a:buFontTx/>
              <a:buChar char="-"/>
            </a:pPr>
            <a:endParaRPr lang="fr-FR" sz="1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0"/>
            <a:endParaRPr lang="fr-FR" sz="1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marL="285750" lvl="0" indent="-285750">
              <a:buFontTx/>
              <a:buChar char="-"/>
            </a:pPr>
            <a:endParaRPr lang="fr-FR" sz="1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52" name="Groupe 51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1" name="Pentagone 6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6" name="Groupe 6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8" name="Ellipse 67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>
                <a:blip r:embed="rId2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7" name="Ellipse 66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2" name="Pentagone 1"/>
          <p:cNvSpPr/>
          <p:nvPr/>
        </p:nvSpPr>
        <p:spPr>
          <a:xfrm>
            <a:off x="357139" y="6363675"/>
            <a:ext cx="1693446" cy="40943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Chevron 2"/>
          <p:cNvSpPr/>
          <p:nvPr/>
        </p:nvSpPr>
        <p:spPr>
          <a:xfrm>
            <a:off x="1974953" y="6363674"/>
            <a:ext cx="1681392" cy="409434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Chevron 29"/>
          <p:cNvSpPr/>
          <p:nvPr/>
        </p:nvSpPr>
        <p:spPr>
          <a:xfrm>
            <a:off x="3580713" y="6363674"/>
            <a:ext cx="1681392" cy="409434"/>
          </a:xfrm>
          <a:prstGeom prst="chevron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Question 3</a:t>
            </a:r>
          </a:p>
        </p:txBody>
      </p:sp>
      <p:sp>
        <p:nvSpPr>
          <p:cNvPr id="31" name="Chevron 30"/>
          <p:cNvSpPr/>
          <p:nvPr/>
        </p:nvSpPr>
        <p:spPr>
          <a:xfrm>
            <a:off x="5186473" y="6363674"/>
            <a:ext cx="1681392" cy="409434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Chevron 31"/>
          <p:cNvSpPr/>
          <p:nvPr/>
        </p:nvSpPr>
        <p:spPr>
          <a:xfrm>
            <a:off x="6792235" y="6363674"/>
            <a:ext cx="1681392" cy="409434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78" y="2807877"/>
            <a:ext cx="1736187" cy="3007077"/>
          </a:xfrm>
          <a:prstGeom prst="rect">
            <a:avLst/>
          </a:prstGeom>
        </p:spPr>
      </p:pic>
      <p:sp>
        <p:nvSpPr>
          <p:cNvPr id="35" name="Sous-titre 2"/>
          <p:cNvSpPr txBox="1">
            <a:spLocks/>
          </p:cNvSpPr>
          <p:nvPr/>
        </p:nvSpPr>
        <p:spPr>
          <a:xfrm>
            <a:off x="504967" y="2011449"/>
            <a:ext cx="8106767" cy="42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2">
                    <a:lumMod val="25000"/>
                  </a:schemeClr>
                </a:solidFill>
              </a:rPr>
              <a:t>Sur la phase d’analyse de mon besoin, quels acteurs sont ou peuvent être mobilisés ?</a:t>
            </a:r>
          </a:p>
        </p:txBody>
      </p:sp>
      <p:sp>
        <p:nvSpPr>
          <p:cNvPr id="36" name="Arc 35"/>
          <p:cNvSpPr/>
          <p:nvPr/>
        </p:nvSpPr>
        <p:spPr bwMode="auto">
          <a:xfrm rot="4034512">
            <a:off x="593277" y="1673171"/>
            <a:ext cx="1417209" cy="1871479"/>
          </a:xfrm>
          <a:prstGeom prst="arc">
            <a:avLst>
              <a:gd name="adj1" fmla="val 17251552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78126" y="2798195"/>
            <a:ext cx="3108411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b="1" dirty="0">
                <a:solidFill>
                  <a:schemeClr val="accent6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responsable datalab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data engineer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b="1" dirty="0">
                <a:solidFill>
                  <a:schemeClr val="accent6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data scientist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b="1" dirty="0">
                <a:solidFill>
                  <a:schemeClr val="accent6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data analyst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b="1" dirty="0">
                <a:solidFill>
                  <a:schemeClr val="accent6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CDO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b="1" dirty="0">
                <a:solidFill>
                  <a:schemeClr val="accent6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Data Steward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240946" y="2947030"/>
            <a:ext cx="209602" cy="209917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3240319" y="3456617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/>
          <p:cNvSpPr/>
          <p:nvPr/>
        </p:nvSpPr>
        <p:spPr>
          <a:xfrm>
            <a:off x="3240319" y="3966204"/>
            <a:ext cx="209602" cy="209917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3240319" y="4504369"/>
            <a:ext cx="209602" cy="209917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/>
          <p:cNvSpPr/>
          <p:nvPr/>
        </p:nvSpPr>
        <p:spPr>
          <a:xfrm>
            <a:off x="3239692" y="5013956"/>
            <a:ext cx="209602" cy="209917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3239692" y="5523543"/>
            <a:ext cx="209602" cy="209917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29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n°50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Quizz – Question 4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lvl="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</a:p>
          <a:p>
            <a:pPr marL="285750" lvl="0" indent="-285750">
              <a:buFontTx/>
              <a:buChar char="-"/>
            </a:pPr>
            <a:endParaRPr lang="fr-FR" sz="1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78" y="2807877"/>
            <a:ext cx="1736187" cy="3007077"/>
          </a:xfrm>
          <a:prstGeom prst="rect">
            <a:avLst/>
          </a:prstGeom>
        </p:spPr>
      </p:pic>
      <p:sp>
        <p:nvSpPr>
          <p:cNvPr id="56" name="Arc 55"/>
          <p:cNvSpPr/>
          <p:nvPr/>
        </p:nvSpPr>
        <p:spPr bwMode="auto">
          <a:xfrm rot="4034512">
            <a:off x="593277" y="1673171"/>
            <a:ext cx="1417209" cy="1871479"/>
          </a:xfrm>
          <a:prstGeom prst="arc">
            <a:avLst>
              <a:gd name="adj1" fmla="val 17251552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52" name="Groupe 51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1" name="Pentagone 6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6" name="Groupe 6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8" name="Ellipse 67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7" name="Ellipse 66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2" name="Pentagone 1"/>
          <p:cNvSpPr/>
          <p:nvPr/>
        </p:nvSpPr>
        <p:spPr>
          <a:xfrm>
            <a:off x="357139" y="6363675"/>
            <a:ext cx="1693446" cy="40943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Chevron 2"/>
          <p:cNvSpPr/>
          <p:nvPr/>
        </p:nvSpPr>
        <p:spPr>
          <a:xfrm>
            <a:off x="1974953" y="6363674"/>
            <a:ext cx="1681392" cy="409434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Chevron 29"/>
          <p:cNvSpPr/>
          <p:nvPr/>
        </p:nvSpPr>
        <p:spPr>
          <a:xfrm>
            <a:off x="3580713" y="6363674"/>
            <a:ext cx="1681392" cy="409434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Chevron 30"/>
          <p:cNvSpPr/>
          <p:nvPr/>
        </p:nvSpPr>
        <p:spPr>
          <a:xfrm>
            <a:off x="5186473" y="6363674"/>
            <a:ext cx="1681392" cy="409434"/>
          </a:xfrm>
          <a:prstGeom prst="chevron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Question 4</a:t>
            </a:r>
          </a:p>
        </p:txBody>
      </p:sp>
      <p:sp>
        <p:nvSpPr>
          <p:cNvPr id="32" name="Chevron 31"/>
          <p:cNvSpPr/>
          <p:nvPr/>
        </p:nvSpPr>
        <p:spPr>
          <a:xfrm>
            <a:off x="6792235" y="6363674"/>
            <a:ext cx="1681392" cy="409434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Sous-titre 2"/>
          <p:cNvSpPr txBox="1">
            <a:spLocks/>
          </p:cNvSpPr>
          <p:nvPr/>
        </p:nvSpPr>
        <p:spPr>
          <a:xfrm>
            <a:off x="504967" y="1929561"/>
            <a:ext cx="8106767" cy="42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2">
                    <a:lumMod val="25000"/>
                  </a:schemeClr>
                </a:solidFill>
              </a:rPr>
              <a:t>Quels sont les interlocuteurs que je peux contacter </a:t>
            </a:r>
            <a:br>
              <a:rPr lang="fr-FR" sz="1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fr-FR" sz="1800" dirty="0">
                <a:solidFill>
                  <a:schemeClr val="bg2">
                    <a:lumMod val="25000"/>
                  </a:schemeClr>
                </a:solidFill>
              </a:rPr>
              <a:t>pour avoir de l’aide lors de la phase d’expérimentation 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578126" y="2798195"/>
            <a:ext cx="310841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b="1" dirty="0">
                <a:solidFill>
                  <a:schemeClr val="accent6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responsable datalab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data engineer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b="1" dirty="0">
                <a:solidFill>
                  <a:schemeClr val="accent6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data scientist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b="1" dirty="0">
                <a:solidFill>
                  <a:schemeClr val="accent6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data analyst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CDO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Data Steward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it-IT" b="1" dirty="0">
              <a:solidFill>
                <a:schemeClr val="accent6"/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40946" y="2947030"/>
            <a:ext cx="209602" cy="209917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3240319" y="3456617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3240319" y="3966204"/>
            <a:ext cx="209602" cy="209917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3240319" y="4504369"/>
            <a:ext cx="209602" cy="209917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3239692" y="5013956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/>
          <p:cNvSpPr/>
          <p:nvPr/>
        </p:nvSpPr>
        <p:spPr>
          <a:xfrm>
            <a:off x="3239692" y="5523543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n°51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Quizz – Question 5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lvl="0" indent="-285750">
              <a:buFontTx/>
              <a:buChar char="-"/>
            </a:pPr>
            <a:r>
              <a:rPr lang="fr-FR" sz="14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</a:p>
          <a:p>
            <a:pPr marL="285750" lvl="0" indent="-285750">
              <a:buFontTx/>
              <a:buChar char="-"/>
            </a:pPr>
            <a:endParaRPr lang="fr-FR" sz="14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78" y="2807877"/>
            <a:ext cx="1736187" cy="3007077"/>
          </a:xfrm>
          <a:prstGeom prst="rect">
            <a:avLst/>
          </a:prstGeom>
        </p:spPr>
      </p:pic>
      <p:sp>
        <p:nvSpPr>
          <p:cNvPr id="54" name="Sous-titre 2"/>
          <p:cNvSpPr txBox="1">
            <a:spLocks/>
          </p:cNvSpPr>
          <p:nvPr/>
        </p:nvSpPr>
        <p:spPr>
          <a:xfrm>
            <a:off x="848624" y="1915914"/>
            <a:ext cx="6859661" cy="42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bg2">
                    <a:lumMod val="25000"/>
                  </a:schemeClr>
                </a:solidFill>
              </a:rPr>
              <a:t>En fin d’expérimentation, qui est mon interlocuteur pour faire le bilan sur celle-ci et envisager l’industrialisation de mes traitements ?</a:t>
            </a:r>
          </a:p>
        </p:txBody>
      </p:sp>
      <p:sp>
        <p:nvSpPr>
          <p:cNvPr id="56" name="Arc 55"/>
          <p:cNvSpPr/>
          <p:nvPr/>
        </p:nvSpPr>
        <p:spPr bwMode="auto">
          <a:xfrm rot="4034512">
            <a:off x="593277" y="1673171"/>
            <a:ext cx="1417209" cy="1871479"/>
          </a:xfrm>
          <a:prstGeom prst="arc">
            <a:avLst>
              <a:gd name="adj1" fmla="val 17251552"/>
              <a:gd name="adj2" fmla="val 0"/>
            </a:avLst>
          </a:prstGeom>
          <a:noFill/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52" name="Groupe 51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1" name="Pentagone 6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6" name="Groupe 6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8" name="Ellipse 67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Photocopy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7" name="Ellipse 66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2" name="Pentagone 1"/>
          <p:cNvSpPr/>
          <p:nvPr/>
        </p:nvSpPr>
        <p:spPr>
          <a:xfrm>
            <a:off x="357139" y="6363675"/>
            <a:ext cx="1693446" cy="409433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Chevron 2"/>
          <p:cNvSpPr/>
          <p:nvPr/>
        </p:nvSpPr>
        <p:spPr>
          <a:xfrm>
            <a:off x="1974953" y="6363674"/>
            <a:ext cx="1681392" cy="409434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Chevron 29"/>
          <p:cNvSpPr/>
          <p:nvPr/>
        </p:nvSpPr>
        <p:spPr>
          <a:xfrm>
            <a:off x="3580713" y="6363674"/>
            <a:ext cx="1681392" cy="409434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Chevron 30"/>
          <p:cNvSpPr/>
          <p:nvPr/>
        </p:nvSpPr>
        <p:spPr>
          <a:xfrm>
            <a:off x="5186473" y="6363674"/>
            <a:ext cx="1681392" cy="409434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Chevron 31"/>
          <p:cNvSpPr/>
          <p:nvPr/>
        </p:nvSpPr>
        <p:spPr>
          <a:xfrm>
            <a:off x="6792235" y="6363674"/>
            <a:ext cx="1681392" cy="409434"/>
          </a:xfrm>
          <a:prstGeom prst="chevron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Question 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578126" y="2798195"/>
            <a:ext cx="3108411" cy="361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b="1" dirty="0">
                <a:solidFill>
                  <a:schemeClr val="accent6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responsable datalab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data engineer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data scientist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data analyst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CDO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it-IT" dirty="0">
                <a:ea typeface="Yu Gothic Light" panose="020B0300000000000000" pitchFamily="34" charset="-128"/>
                <a:cs typeface="Times New Roman" panose="02020603050405020304" pitchFamily="18" charset="0"/>
              </a:rPr>
              <a:t>Le Data Steward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it-IT" b="1" dirty="0">
              <a:solidFill>
                <a:schemeClr val="accent6"/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40946" y="2947030"/>
            <a:ext cx="209602" cy="209917"/>
          </a:xfrm>
          <a:prstGeom prst="rect">
            <a:avLst/>
          </a:prstGeom>
          <a:solidFill>
            <a:srgbClr val="92D05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3240319" y="3456617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3240319" y="3966204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3240319" y="4504369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3239692" y="5013956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3239692" y="5523543"/>
            <a:ext cx="209602" cy="20991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16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108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n°5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Scientist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678208" y="5950097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6328635" y="5841356"/>
            <a:ext cx="435250" cy="320665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82695" r="2288"/>
          <a:stretch/>
        </p:blipFill>
        <p:spPr>
          <a:xfrm>
            <a:off x="5991361" y="2702450"/>
            <a:ext cx="887104" cy="3090940"/>
          </a:xfrm>
          <a:prstGeom prst="rect">
            <a:avLst/>
          </a:prstGeom>
        </p:spPr>
      </p:pic>
      <p:pic>
        <p:nvPicPr>
          <p:cNvPr id="95" name="Image 94"/>
          <p:cNvPicPr>
            <a:picLocks noChangeAspect="1"/>
          </p:cNvPicPr>
          <p:nvPr/>
        </p:nvPicPr>
        <p:blipFill rotWithShape="1">
          <a:blip r:embed="rId3"/>
          <a:srcRect l="79229" t="56069" r="16150"/>
          <a:stretch/>
        </p:blipFill>
        <p:spPr>
          <a:xfrm>
            <a:off x="5786644" y="4435522"/>
            <a:ext cx="272957" cy="135786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80695" y="4834502"/>
            <a:ext cx="5604681" cy="1297122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SCIENTIST </a:t>
            </a:r>
            <a:r>
              <a:rPr lang="fr-FR" dirty="0"/>
              <a:t>met au point les modèles de traitement des données et de production d’indicateurs </a:t>
            </a:r>
            <a:endParaRPr lang="fr-FR" b="1" dirty="0"/>
          </a:p>
        </p:txBody>
      </p:sp>
      <p:grpSp>
        <p:nvGrpSpPr>
          <p:cNvPr id="33" name="Groupe 32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4" name="Groupe 33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5" name="Groupe 4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2" name="Ellipse 5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3" name="Image 52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6" name="Ellipse 4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46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5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404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Steward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331741" y="6030346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3127508" y="5621246"/>
            <a:ext cx="310020" cy="60753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855890" y="6227551"/>
            <a:ext cx="27743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33945" r="52655"/>
          <a:stretch/>
        </p:blipFill>
        <p:spPr>
          <a:xfrm>
            <a:off x="3138979" y="2702450"/>
            <a:ext cx="791570" cy="3090940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4702885" y="4362513"/>
            <a:ext cx="3763096" cy="2056529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STEWARD </a:t>
            </a:r>
            <a:r>
              <a:rPr lang="fr-FR" dirty="0"/>
              <a:t>vous accompagne sur l’organisation et </a:t>
            </a:r>
            <a:br>
              <a:rPr lang="fr-FR" dirty="0"/>
            </a:br>
            <a:r>
              <a:rPr lang="fr-FR" dirty="0"/>
              <a:t>la gestion des données </a:t>
            </a:r>
            <a:br>
              <a:rPr lang="fr-FR" dirty="0"/>
            </a:br>
            <a:r>
              <a:rPr lang="fr-FR" dirty="0"/>
              <a:t>dans le DataLake. Il vous guide pour identifier les données disponibles pour vos besoins.</a:t>
            </a:r>
            <a:endParaRPr lang="fr-FR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6" name="Groupe 4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5" name="Ellipse 5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6" name="Image 55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2" name="Ellipse 51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93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756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87484" y="249934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19857" r="65357"/>
          <a:stretch/>
        </p:blipFill>
        <p:spPr>
          <a:xfrm>
            <a:off x="2292819" y="2702450"/>
            <a:ext cx="873456" cy="3090940"/>
          </a:xfrm>
          <a:prstGeom prst="rect">
            <a:avLst/>
          </a:prstGeom>
        </p:spPr>
      </p:pic>
      <p:grpSp>
        <p:nvGrpSpPr>
          <p:cNvPr id="67" name="Groupe 66"/>
          <p:cNvGrpSpPr/>
          <p:nvPr/>
        </p:nvGrpSpPr>
        <p:grpSpPr>
          <a:xfrm rot="10800000" flipH="1">
            <a:off x="1699477" y="2709692"/>
            <a:ext cx="790470" cy="409815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à coins arrondis 52"/>
          <p:cNvSpPr/>
          <p:nvPr/>
        </p:nvSpPr>
        <p:spPr>
          <a:xfrm>
            <a:off x="3725839" y="4498993"/>
            <a:ext cx="4740142" cy="1819923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ENGINEER </a:t>
            </a:r>
            <a:r>
              <a:rPr lang="fr-FR" dirty="0"/>
              <a:t>prépare les données </a:t>
            </a:r>
            <a:br>
              <a:rPr lang="fr-FR" dirty="0"/>
            </a:br>
            <a:r>
              <a:rPr lang="fr-FR" dirty="0"/>
              <a:t>pour vos besoins d’analyse ou opérationnels.</a:t>
            </a:r>
            <a:br>
              <a:rPr lang="fr-FR" dirty="0"/>
            </a:br>
            <a:r>
              <a:rPr lang="fr-FR" dirty="0"/>
              <a:t> Il met en place les espaces DataLab et DataSpace ainsi que l’ensemble des traitements associés </a:t>
            </a:r>
            <a:r>
              <a:rPr lang="fr-FR" i="1" dirty="0"/>
              <a:t>(désensibilisation, industrialisation…).</a:t>
            </a:r>
            <a:endParaRPr lang="fr-FR" b="1" i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96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756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n°8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638788" y="4014412"/>
            <a:ext cx="5429915" cy="1676706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ANALYST </a:t>
            </a:r>
            <a:r>
              <a:rPr lang="fr-FR" dirty="0"/>
              <a:t>industrialise </a:t>
            </a:r>
            <a:br>
              <a:rPr lang="fr-FR" dirty="0"/>
            </a:br>
            <a:r>
              <a:rPr lang="fr-FR" dirty="0"/>
              <a:t>des modèles de traitement des données et </a:t>
            </a:r>
            <a:br>
              <a:rPr lang="fr-FR" dirty="0"/>
            </a:br>
            <a:r>
              <a:rPr lang="fr-FR" dirty="0"/>
              <a:t>développe les écrans de restitutions </a:t>
            </a:r>
            <a:br>
              <a:rPr lang="fr-FR" dirty="0"/>
            </a:br>
            <a:r>
              <a:rPr lang="fr-FR" dirty="0"/>
              <a:t>des données et indicateurs.</a:t>
            </a:r>
            <a:endParaRPr lang="fr-FR" b="1" i="1" dirty="0"/>
          </a:p>
        </p:txBody>
      </p:sp>
      <p:sp>
        <p:nvSpPr>
          <p:cNvPr id="32" name="Rectangle 31"/>
          <p:cNvSpPr/>
          <p:nvPr/>
        </p:nvSpPr>
        <p:spPr>
          <a:xfrm>
            <a:off x="5542007" y="2111076"/>
            <a:ext cx="1575587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33" name="Groupe 32"/>
          <p:cNvGrpSpPr/>
          <p:nvPr/>
        </p:nvGrpSpPr>
        <p:grpSpPr>
          <a:xfrm flipV="1">
            <a:off x="6949926" y="2309709"/>
            <a:ext cx="401621" cy="438832"/>
            <a:chOff x="6099805" y="6036228"/>
            <a:chExt cx="401621" cy="438832"/>
          </a:xfrm>
        </p:grpSpPr>
        <p:cxnSp>
          <p:nvCxnSpPr>
            <p:cNvPr id="34" name="Connecteur droit 33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4" name="Groupe 5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7" name="Image 56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5" name="Ellipse 5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4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404" y="2702450"/>
            <a:ext cx="5907536" cy="3090940"/>
          </a:xfrm>
          <a:prstGeom prst="rect">
            <a:avLst/>
          </a:prstGeom>
        </p:spPr>
      </p:pic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-1169" r="81531"/>
          <a:stretch/>
        </p:blipFill>
        <p:spPr>
          <a:xfrm>
            <a:off x="1064519" y="2702450"/>
            <a:ext cx="1160060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n°9	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Chief Data Management </a:t>
            </a:r>
            <a:r>
              <a:rPr lang="fr-FR" sz="2000" dirty="0" err="1">
                <a:latin typeface="+mn-lt"/>
              </a:rPr>
              <a:t>Officer</a:t>
            </a:r>
            <a:r>
              <a:rPr lang="fr-FR" sz="2000" dirty="0">
                <a:latin typeface="+mn-lt"/>
              </a:rPr>
              <a:t> 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54999" y="4893754"/>
            <a:ext cx="93876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1202191" y="4946962"/>
            <a:ext cx="386861" cy="141494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à coins arrondis 87"/>
          <p:cNvSpPr/>
          <p:nvPr/>
        </p:nvSpPr>
        <p:spPr>
          <a:xfrm>
            <a:off x="2771004" y="3406334"/>
            <a:ext cx="5604681" cy="1384029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CHIEF DATA MANAGEMENT OFFICER </a:t>
            </a:r>
            <a:r>
              <a:rPr lang="fr-FR" dirty="0"/>
              <a:t>est responsable de la mise en œuvre et du respect des règles de gestion des données</a:t>
            </a:r>
            <a:r>
              <a:rPr lang="fr-FR" i="1" dirty="0"/>
              <a:t> (sécurité, conformité, réglementaire…)</a:t>
            </a:r>
            <a:r>
              <a:rPr lang="fr-FR" dirty="0"/>
              <a:t>.</a:t>
            </a:r>
            <a:endParaRPr lang="fr-FR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63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n°10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Le déclic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Tout d’abord, affichage de l’utilisateur et de son bureau 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affichage de la bulle et de l’ampoule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Et affichage du texte 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887" y="1800221"/>
            <a:ext cx="4138107" cy="4433686"/>
          </a:xfrm>
          <a:prstGeom prst="rect">
            <a:avLst/>
          </a:prstGeom>
        </p:spPr>
      </p:pic>
      <p:sp>
        <p:nvSpPr>
          <p:cNvPr id="89" name="Pensées 88"/>
          <p:cNvSpPr/>
          <p:nvPr/>
        </p:nvSpPr>
        <p:spPr>
          <a:xfrm>
            <a:off x="3033068" y="2096187"/>
            <a:ext cx="1742350" cy="1175606"/>
          </a:xfrm>
          <a:prstGeom prst="cloudCallout">
            <a:avLst>
              <a:gd name="adj1" fmla="val -91354"/>
              <a:gd name="adj2" fmla="val 32522"/>
            </a:avLst>
          </a:prstGeom>
          <a:solidFill>
            <a:srgbClr val="FFFFFF"/>
          </a:solidFill>
          <a:ln>
            <a:solidFill>
              <a:srgbClr val="714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0" name="Image 8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927" y="2327084"/>
            <a:ext cx="686947" cy="686947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4549660" y="3271793"/>
            <a:ext cx="365014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idée me vient à l’esprit,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elle pourrait répondre à un besoin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j’ai depuis quelques mois.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94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20499</TotalTime>
  <Words>2224</Words>
  <Application>Microsoft Office PowerPoint</Application>
  <PresentationFormat>Grand écran</PresentationFormat>
  <Paragraphs>240</Paragraphs>
  <Slides>32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Ecran n°4 L’équipe DataLab – la photo de famille ! </vt:lpstr>
      <vt:lpstr>Ecran n°5 L’équipe DataLab – le Data Scientist </vt:lpstr>
      <vt:lpstr>Ecran n°6 L’équipe DataLab – le Data Steward </vt:lpstr>
      <vt:lpstr>Ecran n°7 L’équipe DataLab – le Data Engineer </vt:lpstr>
      <vt:lpstr>Ecran n°8 L’équipe DataLab – le Data Engineer </vt:lpstr>
      <vt:lpstr>Ecran n°9  L’équipe DataLab – le Chief Data Management Officer  </vt:lpstr>
      <vt:lpstr>Ecran n°10 Le déclic</vt:lpstr>
      <vt:lpstr>Ecran n°11 Je prépare les informations sur mon besoin</vt:lpstr>
      <vt:lpstr>Ecran n°14 Réception du besoin par le responsable DataLab</vt:lpstr>
      <vt:lpstr>Ecran n°16 Intervention du CDMO</vt:lpstr>
      <vt:lpstr>Ecran n°17 Que valide le CDMO ?</vt:lpstr>
      <vt:lpstr>Ecran n°18 Validation de la conformité de mon besoin</vt:lpstr>
      <vt:lpstr>Ecran n°19 Qualification de mon besoin</vt:lpstr>
      <vt:lpstr>Ecran n°20 Mobilisation des expertises adéquates</vt:lpstr>
      <vt:lpstr>Ecran n°21 Mobilisation des expertises adéquates</vt:lpstr>
      <vt:lpstr>Ecran n°22 Choix des outils à mettre à disposition</vt:lpstr>
      <vt:lpstr>Ecran n°23 Validation de ma demande</vt:lpstr>
      <vt:lpstr>Ecran n°24 Création de l’espace DataLab</vt:lpstr>
      <vt:lpstr>Ecran n°26 Installation et paramétrage des outils</vt:lpstr>
      <vt:lpstr>Ecran n°27 Espace DataLab disponible</vt:lpstr>
      <vt:lpstr>Ecran n°40 Un traitement OK</vt:lpstr>
      <vt:lpstr>Ecran n°41 Les résultats</vt:lpstr>
      <vt:lpstr>Ecran n°42 Bilan et industrialisation</vt:lpstr>
      <vt:lpstr>Ecran n°43 La demande d’industrialisation</vt:lpstr>
      <vt:lpstr>Ecran n°44 Passage par la Data Factory</vt:lpstr>
      <vt:lpstr>Ecran n°47 Quizz – Question 1</vt:lpstr>
      <vt:lpstr>Ecran n°48 Quizz – Question 2</vt:lpstr>
      <vt:lpstr>Ecran n°49 Quizz – Question 3</vt:lpstr>
      <vt:lpstr>Ecran n°50 Quizz – Question 4</vt:lpstr>
      <vt:lpstr>Ecran n°51 Quizz – Question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192</cp:revision>
  <dcterms:created xsi:type="dcterms:W3CDTF">2022-01-03T13:45:22Z</dcterms:created>
  <dcterms:modified xsi:type="dcterms:W3CDTF">2023-12-13T23:10:55Z</dcterms:modified>
</cp:coreProperties>
</file>